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290" r:id="rId14"/>
    <p:sldId id="284" r:id="rId15"/>
    <p:sldId id="285" r:id="rId16"/>
    <p:sldId id="286" r:id="rId17"/>
    <p:sldId id="289" r:id="rId18"/>
    <p:sldId id="275" r:id="rId19"/>
    <p:sldId id="283" r:id="rId20"/>
    <p:sldId id="287" r:id="rId21"/>
    <p:sldId id="288" r:id="rId22"/>
    <p:sldId id="263" r:id="rId23"/>
    <p:sldId id="264" r:id="rId24"/>
    <p:sldId id="266" r:id="rId25"/>
    <p:sldId id="278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62" r:id="rId35"/>
    <p:sldId id="277" r:id="rId36"/>
    <p:sldId id="265" r:id="rId37"/>
    <p:sldId id="273" r:id="rId38"/>
    <p:sldId id="279" r:id="rId39"/>
    <p:sldId id="272" r:id="rId4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/>
              <a:t>Казахский Национальный Университет им. аль-</a:t>
            </a:r>
            <a:r>
              <a:rPr lang="ru-RU" sz="3200" b="1" dirty="0" err="1" smtClean="0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</a:rPr>
              <a:t>Кафедра политологии и политических технологий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Arial" panose="020B0604020202020204" pitchFamily="34" charset="0"/>
              </a:rPr>
              <a:t>Абжаппарова</a:t>
            </a:r>
            <a:r>
              <a:rPr lang="ru-RU" sz="2400" b="1" dirty="0" smtClean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 smtClean="0">
                <a:latin typeface="Arial" panose="020B0604020202020204" pitchFamily="34" charset="0"/>
              </a:rPr>
              <a:t>Старший преподаватель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319956"/>
            <a:ext cx="7920880" cy="3802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 вход подаются различные (экономические, культурные и прочие) требования общественности или выражения солидарности и поддержки гражданами властей по различным вопросам.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Далее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посредством переработки элитными сообществами этих требований в соответствии с определенными ценностями вырабатываются те или иные решения, которые передаются на «выход» системы, где они преобразуются в различные акты государственной политики (законы, указы, символы), предназначенные для ознакомления (в том числе адресного) общественного мнения или иных субъектов (других государств и т.д.) и для реализации.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8" y="94558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20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6310" y="303871"/>
            <a:ext cx="6972154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200150"/>
            <a:ext cx="7056784" cy="37478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модели Г.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политическая система предстает как сово­купность политических позиций и способов реагирования на опре­деленные политические ситуации с учетом множественности инте­ресов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Важнейшей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является способность системы развивать попу­лярные убеждения, взгляды, создавая символы и ло­зунги, маневрировать ими с целью поддержания и усиления необходимой легитимности во имя эффективного осуществления функций.</a:t>
            </a:r>
          </a:p>
          <a:p>
            <a:pPr marL="0" indent="0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06" y="1635646"/>
            <a:ext cx="1465404" cy="199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378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8490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2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159" y="1275606"/>
            <a:ext cx="7317833" cy="38198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Алмонд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выделил детальный перечень функций политической системы. К ним относятся четыре функции «входа»: политическая социализация;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привлечение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граждан к участию; артикуляция их интересов; агрегирование интересов, и три функции «выхода»: разработка норм (законов);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их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применение; контроль за их соблюдением.</a:t>
            </a:r>
            <a:endParaRPr lang="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5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13970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Модели коммуникации</a:t>
            </a:r>
            <a:r>
              <a:rPr lang="ru-RU" dirty="0"/>
              <a:t> – способы связи, основанные на взаимодействии источника (коммуникатора) и аудитории (реципиента, пользователя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976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2358807" y="345698"/>
            <a:ext cx="479548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000" b="1">
                <a:latin typeface="Arial" panose="020B0604020202020204" pitchFamily="34" charset="0"/>
                <a:cs typeface="Times New Roman" panose="02020603050405020304" pitchFamily="18" charset="0"/>
              </a:rPr>
              <a:t>Модели коммуникации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656160" y="963782"/>
            <a:ext cx="58864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модель как путь познания представляет собой попытку отразить явления реального мира в понятиях абстрактной теории. Поскольку модель должна отражать определенные стороны оригинала, то, естественно, построение моделей подчинено задаче наиболее точного отображения его свойств.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Конструирование и изучение моделей реально существующих явлений осуществляется на предметной, знаковой, структурной, поведенческой основе.</a:t>
            </a:r>
          </a:p>
        </p:txBody>
      </p:sp>
      <p:sp>
        <p:nvSpPr>
          <p:cNvPr id="6148" name="Line 2"/>
          <p:cNvSpPr>
            <a:spLocks noChangeShapeType="1"/>
          </p:cNvSpPr>
          <p:nvPr/>
        </p:nvSpPr>
        <p:spPr bwMode="auto">
          <a:xfrm>
            <a:off x="7747397" y="342900"/>
            <a:ext cx="0" cy="188119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135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51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681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1547812" y="313253"/>
            <a:ext cx="610195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«Речь слагается из трех элементов: из самого оратора, из предмета, о котором он говорит, и из лица, к которому он обращается; оно-то и есть конечная цель всего (я разумею слушателя)». (Аристотель. Поэтика.Риторика. СПб, 2000. С.99)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656160" y="2445039"/>
            <a:ext cx="5993606" cy="64633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Линейную цепь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«ОРАТОР – РЕЧЬ – АУДИТОРИЯ» он рассматривал как основные элементы акта коммуникации.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367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601391" y="238244"/>
            <a:ext cx="6103144" cy="14773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>
                <a:latin typeface="Arial" panose="020B0604020202020204" pitchFamily="34" charset="0"/>
                <a:cs typeface="Times New Roman" panose="02020603050405020304" pitchFamily="18" charset="0"/>
              </a:rPr>
              <a:t>Предметные модели</a:t>
            </a:r>
            <a:r>
              <a:rPr lang="ru-RU" altLang="ru-RU" sz="1800">
                <a:latin typeface="Arial" panose="020B0604020202020204" pitchFamily="34" charset="0"/>
                <a:cs typeface="Times New Roman" panose="02020603050405020304" pitchFamily="18" charset="0"/>
              </a:rPr>
              <a:t> предполагают воспроизведение определенных функциональных характеристик объекта. В частности, в аналоговых моделях оригинал описывается определенными соотношениями.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656160" y="1386990"/>
            <a:ext cx="5993606" cy="12003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>
                <a:latin typeface="Arial" panose="020B0604020202020204" pitchFamily="34" charset="0"/>
                <a:cs typeface="Times New Roman" panose="02020603050405020304" pitchFamily="18" charset="0"/>
              </a:rPr>
              <a:t>В знаковых моделях</a:t>
            </a:r>
            <a:r>
              <a:rPr lang="ru-RU" altLang="ru-RU" sz="1800">
                <a:latin typeface="Arial" panose="020B0604020202020204" pitchFamily="34" charset="0"/>
                <a:cs typeface="Times New Roman" panose="02020603050405020304" pitchFamily="18" charset="0"/>
              </a:rPr>
              <a:t>, построенных на основе естественного или искусственного языка, главным является преобразование знаковых конструкций и их понимание.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656160" y="2559934"/>
            <a:ext cx="59936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  <a:cs typeface="Times New Roman" panose="02020603050405020304" pitchFamily="18" charset="0"/>
              </a:rPr>
              <a:t>Моделированию подвергается либо структура объекта, либо его поведение.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96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1385888" y="250032"/>
            <a:ext cx="63722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 – это все, что  добавляется к сигналу или отнимается от него без намерения источника в процессе передачи.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Шум – любой сигнал, который был получен </a:t>
            </a:r>
            <a:r>
              <a:rPr lang="ru-RU" altLang="ru-RU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рецепиентом</a:t>
            </a:r>
            <a:r>
              <a:rPr lang="ru-RU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без ведома источника, или  любая помеха, затрудняющая передачу или декодирование сообщения (Шеннон, </a:t>
            </a:r>
            <a:r>
              <a:rPr lang="ru-RU" altLang="ru-RU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Уивер</a:t>
            </a:r>
            <a:r>
              <a:rPr lang="ru-RU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87" name="Rectangle 1"/>
          <p:cNvSpPr>
            <a:spLocks noChangeArrowheads="1"/>
          </p:cNvSpPr>
          <p:nvPr/>
        </p:nvSpPr>
        <p:spPr bwMode="auto">
          <a:xfrm>
            <a:off x="1409700" y="1803975"/>
            <a:ext cx="637222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модели выделили </a:t>
            </a: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две группы шумов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– механические и  семантические.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Механические шум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ы возникают за счет технических параметров канала.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Семантические шумы 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порождаются содержательными или семантическими ошибками, искажениями сообщения при его кодировании/декодировании. Они возникают за счет культурных факторов, неправильного использования языка, фильтров восприятия, связанных с социальной спецификой кодовых систем, применяемых для передачи смыслов источником и получателем сообщения.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83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613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355507"/>
            <a:ext cx="6203032" cy="8572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Модели коммуникации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dirty="0"/>
              <a:t>Исследователи разрабатывают различные модели для объяснения коммуникации. </a:t>
            </a:r>
            <a:endParaRPr lang="ru-RU" altLang="ru-RU" sz="2400" dirty="0" smtClean="0"/>
          </a:p>
          <a:p>
            <a:pPr marL="0" indent="0">
              <a:buNone/>
            </a:pPr>
            <a:r>
              <a:rPr lang="ru-RU" altLang="ru-RU" sz="2400" dirty="0" smtClean="0"/>
              <a:t>Каждая </a:t>
            </a:r>
            <a:r>
              <a:rPr lang="ru-RU" altLang="ru-RU" sz="2400" dirty="0"/>
              <a:t>модель, связанная с определенным контекстом, эпохой и научными проектами, действует как перцептивный и когнитивный механизм, который изменяет реальность. Таким образом, любая модель позволяет видеть некоторые аспекты, но, обязательно, скрывая другие</a:t>
            </a:r>
            <a:r>
              <a:rPr lang="en-US" altLang="ru-RU" sz="2400" dirty="0"/>
              <a:t> </a:t>
            </a:r>
            <a:r>
              <a:rPr lang="ru-RU" altLang="ru-RU" sz="2400" dirty="0"/>
              <a:t>.</a:t>
            </a:r>
            <a:endParaRPr lang="en-US" alt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05979"/>
            <a:ext cx="7211144" cy="85725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Модели коммуникации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7DEA44-2793-434E-80C8-83B50CCEE6BE}" type="slidenum">
              <a:rPr lang="en-US" altLang="ru-RU">
                <a:solidFill>
                  <a:srgbClr val="FFFFFF"/>
                </a:solidFill>
              </a:rPr>
              <a:pPr/>
              <a:t>19</a:t>
            </a:fld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314451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 dirty="0"/>
              <a:t>Модели</a:t>
            </a:r>
            <a:endParaRPr lang="en-US" sz="1200" b="1" dirty="0"/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6282928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/>
              <a:t>Получатель</a:t>
            </a:r>
            <a:endParaRPr lang="en-US" sz="1200" b="1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669507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/>
              <a:t>Отправитель</a:t>
            </a:r>
            <a:endParaRPr lang="en-US" sz="1200" b="1"/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1314451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Трансмиссии</a:t>
            </a:r>
            <a:endParaRPr lang="en-US" sz="1200"/>
          </a:p>
        </p:txBody>
      </p:sp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3669507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Передача смысла</a:t>
            </a:r>
            <a:endParaRPr lang="en-US" sz="1200"/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6282928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Когнитивный </a:t>
            </a:r>
          </a:p>
          <a:p>
            <a:pPr algn="ctr">
              <a:defRPr/>
            </a:pPr>
            <a:r>
              <a:rPr lang="ru-RU" sz="1200"/>
              <a:t>процесс</a:t>
            </a:r>
            <a:endParaRPr lang="en-US" sz="1200"/>
          </a:p>
        </p:txBody>
      </p:sp>
      <p:sp>
        <p:nvSpPr>
          <p:cNvPr id="100362" name="Rectangle 10"/>
          <p:cNvSpPr>
            <a:spLocks noChangeArrowheads="1"/>
          </p:cNvSpPr>
          <p:nvPr/>
        </p:nvSpPr>
        <p:spPr bwMode="auto">
          <a:xfrm>
            <a:off x="1314451" y="2350294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Экспрессивная/</a:t>
            </a:r>
          </a:p>
          <a:p>
            <a:pPr algn="ctr">
              <a:defRPr/>
            </a:pPr>
            <a:r>
              <a:rPr lang="ru-RU" sz="1200"/>
              <a:t>Ритуальная </a:t>
            </a:r>
            <a:endParaRPr lang="en-US" sz="1200"/>
          </a:p>
        </p:txBody>
      </p: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6282928" y="2350294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Разделяемый опыт</a:t>
            </a:r>
            <a:endParaRPr lang="en-US" sz="1200"/>
          </a:p>
        </p:txBody>
      </p:sp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3669507" y="2400300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Представление</a:t>
            </a:r>
            <a:endParaRPr lang="en-US" sz="1200"/>
          </a:p>
        </p:txBody>
      </p:sp>
      <p:sp>
        <p:nvSpPr>
          <p:cNvPr id="100365" name="Rectangle 13"/>
          <p:cNvSpPr>
            <a:spLocks noChangeArrowheads="1"/>
          </p:cNvSpPr>
          <p:nvPr/>
        </p:nvSpPr>
        <p:spPr bwMode="auto">
          <a:xfrm>
            <a:off x="1314451" y="3053954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Рекламная</a:t>
            </a:r>
            <a:endParaRPr lang="en-US" sz="1200"/>
          </a:p>
        </p:txBody>
      </p:sp>
      <p:sp>
        <p:nvSpPr>
          <p:cNvPr id="100366" name="Rectangle 14"/>
          <p:cNvSpPr>
            <a:spLocks noChangeArrowheads="1"/>
          </p:cNvSpPr>
          <p:nvPr/>
        </p:nvSpPr>
        <p:spPr bwMode="auto">
          <a:xfrm>
            <a:off x="6282928" y="30027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Обращение </a:t>
            </a:r>
          </a:p>
          <a:p>
            <a:pPr algn="ctr">
              <a:defRPr/>
            </a:pPr>
            <a:r>
              <a:rPr lang="ru-RU" sz="1200"/>
              <a:t>внимания</a:t>
            </a:r>
            <a:endParaRPr lang="en-US" sz="1200"/>
          </a:p>
        </p:txBody>
      </p:sp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3720703" y="3053954"/>
            <a:ext cx="1604963" cy="501253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Конкурирующее </a:t>
            </a:r>
          </a:p>
          <a:p>
            <a:pPr algn="ctr">
              <a:defRPr/>
            </a:pPr>
            <a:r>
              <a:rPr lang="ru-RU" sz="1200"/>
              <a:t>представление</a:t>
            </a:r>
            <a:endParaRPr lang="en-US" sz="1200"/>
          </a:p>
        </p:txBody>
      </p:sp>
      <p:sp>
        <p:nvSpPr>
          <p:cNvPr id="100368" name="Rectangle 16"/>
          <p:cNvSpPr>
            <a:spLocks noChangeArrowheads="1"/>
          </p:cNvSpPr>
          <p:nvPr/>
        </p:nvSpPr>
        <p:spPr bwMode="auto">
          <a:xfrm>
            <a:off x="3720703" y="3706416"/>
            <a:ext cx="1604963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Кодирование</a:t>
            </a:r>
            <a:endParaRPr lang="en-US" sz="1200"/>
          </a:p>
        </p:txBody>
      </p:sp>
      <p:sp>
        <p:nvSpPr>
          <p:cNvPr id="100369" name="Rectangle 17"/>
          <p:cNvSpPr>
            <a:spLocks noChangeArrowheads="1"/>
          </p:cNvSpPr>
          <p:nvPr/>
        </p:nvSpPr>
        <p:spPr bwMode="auto">
          <a:xfrm>
            <a:off x="1314451" y="3706416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Восприятия</a:t>
            </a:r>
            <a:endParaRPr lang="en-US" sz="1200"/>
          </a:p>
        </p:txBody>
      </p:sp>
      <p:sp>
        <p:nvSpPr>
          <p:cNvPr id="100370" name="Rectangle 18"/>
          <p:cNvSpPr>
            <a:spLocks noChangeArrowheads="1"/>
          </p:cNvSpPr>
          <p:nvPr/>
        </p:nvSpPr>
        <p:spPr bwMode="auto">
          <a:xfrm>
            <a:off x="6282928" y="3706416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Декодирование</a:t>
            </a:r>
            <a:endParaRPr lang="en-US" sz="1200"/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>
            <a:off x="2892029" y="1997869"/>
            <a:ext cx="777478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>
            <a:off x="5273278" y="1997869"/>
            <a:ext cx="984647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>
            <a:off x="2944417" y="2601516"/>
            <a:ext cx="725090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5273278" y="2601516"/>
            <a:ext cx="984647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5" name="Line 23"/>
          <p:cNvSpPr>
            <a:spLocks noChangeShapeType="1"/>
          </p:cNvSpPr>
          <p:nvPr/>
        </p:nvSpPr>
        <p:spPr bwMode="auto">
          <a:xfrm>
            <a:off x="2944417" y="3253979"/>
            <a:ext cx="725090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6" name="Line 24"/>
          <p:cNvSpPr>
            <a:spLocks noChangeShapeType="1"/>
          </p:cNvSpPr>
          <p:nvPr/>
        </p:nvSpPr>
        <p:spPr bwMode="auto">
          <a:xfrm>
            <a:off x="5325666" y="3253979"/>
            <a:ext cx="932259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7" name="Line 25"/>
          <p:cNvSpPr>
            <a:spLocks noChangeShapeType="1"/>
          </p:cNvSpPr>
          <p:nvPr/>
        </p:nvSpPr>
        <p:spPr bwMode="auto">
          <a:xfrm>
            <a:off x="2944416" y="3957638"/>
            <a:ext cx="776288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>
            <a:off x="5325667" y="3957638"/>
            <a:ext cx="983456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48" y="2202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37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76740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</a:p>
          <a:p>
            <a:r>
              <a:rPr lang="kk-KZ" sz="3200" dirty="0"/>
              <a:t>Модели политической коммуникации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1385888" y="183982"/>
            <a:ext cx="64269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Процессно-информационный (трансмиссионный) подход к коммуникации 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Прямоугольник 2"/>
          <p:cNvSpPr>
            <a:spLocks noChangeArrowheads="1"/>
          </p:cNvSpPr>
          <p:nvPr/>
        </p:nvSpPr>
        <p:spPr bwMode="auto">
          <a:xfrm>
            <a:off x="1494235" y="1059656"/>
            <a:ext cx="610195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- процесс целенаправленного перемещения определенных  объемов информации от одного субъекта к другому, имеющий  определенный эффект.</a:t>
            </a:r>
          </a:p>
        </p:txBody>
      </p:sp>
      <p:sp>
        <p:nvSpPr>
          <p:cNvPr id="9220" name="Прямоугольник 3"/>
          <p:cNvSpPr>
            <a:spLocks noChangeArrowheads="1"/>
          </p:cNvSpPr>
          <p:nvPr/>
        </p:nvSpPr>
        <p:spPr bwMode="auto">
          <a:xfrm>
            <a:off x="1547813" y="1977629"/>
            <a:ext cx="615672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 - 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намеренное действие источника, выполняемое с целью достижения  определенного результата. </a:t>
            </a: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547812" y="2837588"/>
            <a:ext cx="610195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коммуникации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процессно-информационная модель интерпретирует как сбои  в процессах обработки потоков информации, являющиеся </a:t>
            </a:r>
            <a:r>
              <a:rPr lang="ru-RU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следствием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шума, информационных перегрузок или несоответствия структуры и функций информационного взаимодействия целям его инициатора.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1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94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/>
          <p:cNvSpPr>
            <a:spLocks noChangeArrowheads="1"/>
          </p:cNvSpPr>
          <p:nvPr/>
        </p:nvSpPr>
        <p:spPr bwMode="auto">
          <a:xfrm>
            <a:off x="1385888" y="357188"/>
            <a:ext cx="63722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линейной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коммуникации имеет место одностороннее взаимодействие без обратной связи. </a:t>
            </a: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1385888" y="1156217"/>
            <a:ext cx="63722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Интеракционная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конструкция коммуникации предусматривает наличие обратной связи между источником и получателем, когда последний получает возможность отсылать  встречные сообщения исходному источнику, корректируя его коммуникативные практики.</a:t>
            </a:r>
          </a:p>
        </p:txBody>
      </p:sp>
      <p:sp>
        <p:nvSpPr>
          <p:cNvPr id="10244" name="Прямоугольник 3"/>
          <p:cNvSpPr>
            <a:spLocks noChangeArrowheads="1"/>
          </p:cNvSpPr>
          <p:nvPr/>
        </p:nvSpPr>
        <p:spPr bwMode="auto">
          <a:xfrm>
            <a:off x="1385888" y="2733675"/>
            <a:ext cx="63722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Трансакционная 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  понимается как постоянный, как правило, равноправный диалог, в котором два взаимодействующих субъекта, будучи взаимно заинтересованными в максимальной эффективности взаимодействия, попеременно выступают в качестве источников  и получателей сообщений.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1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40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Структура коммуникативного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процесса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91630"/>
            <a:ext cx="8712968" cy="345638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1. Адресант— лицо, посылающее сообщение (субъект общения).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2. Адресат — лицо, которому направлено сообщение. В организациях источниками и адресатами общения выступают сотрудники организации с их целями, мотивами, знаниями, идеями и т. д.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3. Сообщение — содержание коммуникативного акта.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4. Код — форма, в которой идеи и цели могут быть выражены как «сообщение». Код может включать вербальные средства (т.е. средства естественного языка), математические символы, диаграммы, жесты и т. д.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5. Цель — зачем, ради чего послано сообщение.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6. Канал связи — среда, обеспечивающая связь адресанта с его адресатом. Каналом связи может быть голос, текст, проводная связь, связь через эфир, информационные табло и др.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7. Результат — то достигнуто в итоге общения.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834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069" y="1340768"/>
            <a:ext cx="8461755" cy="3802732"/>
          </a:xfrm>
        </p:spPr>
        <p:txBody>
          <a:bodyPr>
            <a:no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можно разбить на пять этапов: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 этап — начало обмена информацией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II этап — кодирование или перевод идей адресанта в систематический набор символов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III этап — выбор и передача информации через определенный канал связи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IV этап — декодирование-прием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V этап — этап обратной связи или оценки реакции адресата на полученную информацию</a:t>
            </a:r>
          </a:p>
          <a:p>
            <a:pPr lvl="0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На всех этапах процесса общения могут возникать помехи, искажающие смысл передаваемой информации. Контур обратной связи обеспечивает канал для реакции адресата, позволяющий адресанту определить, был ли получен сигнал, как он был понят и достигнута ли цель общения.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69" y="142912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Этапы коммуникативного процесса </a:t>
            </a: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Цели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7614"/>
            <a:ext cx="8075240" cy="3394472"/>
          </a:xfrm>
        </p:spPr>
        <p:txBody>
          <a:bodyPr>
            <a:noAutofit/>
          </a:bodyPr>
          <a:lstStyle/>
          <a:p>
            <a:pPr lvl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Каждый акт общения обязательно имеет некоторую цель: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что-то сообщить адресату, 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воздействовать на отношение адресата к чему- или кому-либо, 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заручиться поддержкой адресата 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повлиять на поведение адресата (например, выполнить указание, предоставить нужную информацию). </a:t>
            </a:r>
          </a:p>
          <a:p>
            <a:pPr lvl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Как правило, реальная коммуникация содержит одновременной комбинацию сразу нескольких целей.</a:t>
            </a:r>
          </a:p>
          <a:p>
            <a:pPr lvl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Эффективность сообщения, посланного адресантом, может быть оценена по тому, в какой мере были достигнуты цели общения.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781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03871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Компоненты коммуникационного процесса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579296" cy="374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1) источник коммуникации (коммуникатор)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2) содержание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3) канал коммуникации 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4) мишень (приемник) 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5) эффект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Модели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4" y="1315245"/>
            <a:ext cx="8119864" cy="314661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err="1"/>
              <a:t>Дискурсная</a:t>
            </a:r>
            <a:r>
              <a:rPr lang="ru-RU" dirty="0"/>
              <a:t> модель коммуникации.</a:t>
            </a:r>
          </a:p>
          <a:p>
            <a:pPr lvl="0"/>
            <a:r>
              <a:rPr lang="ru-RU" dirty="0"/>
              <a:t>Модель коммуникации с обратной связью.</a:t>
            </a:r>
          </a:p>
          <a:p>
            <a:pPr lvl="0"/>
            <a:r>
              <a:rPr lang="ru-RU" dirty="0"/>
              <a:t>Модель множественного воздействия.</a:t>
            </a:r>
          </a:p>
          <a:p>
            <a:pPr lvl="0"/>
            <a:r>
              <a:rPr lang="ru-RU" dirty="0"/>
              <a:t>Пропагандистская модель коммуникации.</a:t>
            </a:r>
          </a:p>
          <a:p>
            <a:pPr lvl="0"/>
            <a:r>
              <a:rPr lang="ru-RU" dirty="0"/>
              <a:t>Процессуальная модель.</a:t>
            </a:r>
          </a:p>
          <a:p>
            <a:pPr lvl="0"/>
            <a:r>
              <a:rPr lang="ru-RU" dirty="0"/>
              <a:t>Семиотическая модель.</a:t>
            </a:r>
          </a:p>
          <a:p>
            <a:pPr lvl="0"/>
            <a:r>
              <a:rPr lang="ru-RU" dirty="0" err="1"/>
              <a:t>Социетальная</a:t>
            </a:r>
            <a:r>
              <a:rPr lang="ru-RU" dirty="0"/>
              <a:t> модель.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862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Дискурсная</a:t>
            </a:r>
            <a:r>
              <a:rPr lang="ru-RU" dirty="0" smtClean="0"/>
              <a:t> 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7699" y="1160470"/>
            <a:ext cx="5226260" cy="567588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дискурс = предмет обсуждения + социальная ситуация + идеология.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266" y="1883677"/>
            <a:ext cx="4429125" cy="31218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280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126" y="205979"/>
            <a:ext cx="7220673" cy="857250"/>
          </a:xfrm>
        </p:spPr>
        <p:txBody>
          <a:bodyPr>
            <a:normAutofit fontScale="90000"/>
          </a:bodyPr>
          <a:lstStyle/>
          <a:p>
            <a:r>
              <a:rPr lang="ru-RU" dirty="0"/>
              <a:t>Модель коммуникации с обратной связью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4" y="1558392"/>
            <a:ext cx="3399538" cy="3146611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Модель коммуникации с обратной связью</a:t>
            </a:r>
            <a:r>
              <a:rPr lang="ru-RU" dirty="0"/>
              <a:t> — это </a:t>
            </a:r>
            <a:r>
              <a:rPr lang="ru-RU" b="1" dirty="0"/>
              <a:t>модель коммуникации</a:t>
            </a:r>
            <a:r>
              <a:rPr lang="ru-RU" dirty="0"/>
              <a:t>, включающий в себя пост-коммуникационные процессы, в частности учитывающий тот факт, что источник может получать информацию о реакции адресата на сообщение.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121" y="1389936"/>
            <a:ext cx="4511733" cy="31864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7893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Модель множественного воздействия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203598"/>
            <a:ext cx="27324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Helvetica" panose="020B0604020202020204" pitchFamily="34" charset="0"/>
              </a:rPr>
              <a:t>В</a:t>
            </a:r>
            <a:r>
              <a:rPr lang="ru-RU" sz="2400" dirty="0">
                <a:latin typeface="Helvetica" panose="020B0604020202020204" pitchFamily="34" charset="0"/>
              </a:rPr>
              <a:t> массовой коммуникации может быть несколько источников сообщений и множество адресатов.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158" y="1389936"/>
            <a:ext cx="5058577" cy="31971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513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344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Теории политической коммуникации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коммуникативного процесса.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Этапы коммуникативного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проесса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Модели политической коммуникации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Пропагандистская модель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63638"/>
            <a:ext cx="3970784" cy="1783324"/>
          </a:xfrm>
        </p:spPr>
        <p:txBody>
          <a:bodyPr>
            <a:noAutofit/>
          </a:bodyPr>
          <a:lstStyle/>
          <a:p>
            <a:r>
              <a:rPr lang="ru-RU" sz="2400" dirty="0" smtClean="0"/>
              <a:t>Это преувеличение тех или иных событий, целью которых является заставить адресата поверить в данную информацию, где адресат зачастую принимает сторону пропагандистов.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59688"/>
            <a:ext cx="3110345" cy="39595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2312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9359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Процессуальная модель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91630"/>
            <a:ext cx="3343427" cy="314661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Процессуальная модель коммуникации – учитывает </a:t>
            </a:r>
            <a:r>
              <a:rPr lang="ru-RU" dirty="0" err="1"/>
              <a:t>процессуальность</a:t>
            </a:r>
            <a:r>
              <a:rPr lang="ru-RU" dirty="0"/>
              <a:t> процесса распространения и восприятия информации.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773" y="2000903"/>
            <a:ext cx="5097456" cy="286008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0851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Семиотическая модель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3" y="1620739"/>
            <a:ext cx="3293552" cy="314661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Основная единица, которой оперирует семиотика, – знак, символ.</a:t>
            </a:r>
            <a:r>
              <a:rPr lang="ru-RU" dirty="0"/>
              <a:t>  </a:t>
            </a:r>
            <a:r>
              <a:rPr lang="ru-RU" b="1" dirty="0"/>
              <a:t>Как дым от костра является знаком костра, так и имидж человека, организации, страны – все это семиотические понятия.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006" y="1344583"/>
            <a:ext cx="4577093" cy="31048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661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05979"/>
            <a:ext cx="6779096" cy="857250"/>
          </a:xfrm>
        </p:spPr>
        <p:txBody>
          <a:bodyPr>
            <a:noAutofit/>
          </a:bodyPr>
          <a:lstStyle/>
          <a:p>
            <a:r>
              <a:rPr lang="ru-RU" sz="3200" b="1" dirty="0" err="1"/>
              <a:t>Социентальная</a:t>
            </a:r>
            <a:r>
              <a:rPr lang="ru-RU" sz="3200" b="1" dirty="0"/>
              <a:t> модель </a:t>
            </a:r>
            <a:r>
              <a:rPr lang="ru-RU" sz="3200" b="1" dirty="0" smtClean="0"/>
              <a:t>коммуникации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239" y="1732960"/>
            <a:ext cx="2788553" cy="314661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</a:t>
            </a:r>
            <a:r>
              <a:rPr lang="ru-RU" dirty="0" smtClean="0"/>
              <a:t>ообщение </a:t>
            </a:r>
            <a:r>
              <a:rPr lang="ru-RU" dirty="0"/>
              <a:t>доставляется не одному получателю, а сообществу получателей, социуму.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744" y="1259010"/>
            <a:ext cx="4580313" cy="3435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4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009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Линейная модель коммуникации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Лассуэла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200151"/>
            <a:ext cx="6840760" cy="3394472"/>
          </a:xfrm>
        </p:spPr>
        <p:txBody>
          <a:bodyPr>
            <a:normAutofit/>
          </a:bodyPr>
          <a:lstStyle/>
          <a:p>
            <a:r>
              <a:rPr lang="ru-RU" sz="2000" dirty="0"/>
              <a:t>Кто ? (коммуникатор передает сообщение)</a:t>
            </a:r>
          </a:p>
          <a:p>
            <a:r>
              <a:rPr lang="ru-RU" sz="2000" dirty="0"/>
              <a:t>Что? (передается сообщение)</a:t>
            </a:r>
          </a:p>
          <a:p>
            <a:r>
              <a:rPr lang="ru-RU" sz="2000" dirty="0"/>
              <a:t>Как? (осуществляется передача)</a:t>
            </a:r>
          </a:p>
          <a:p>
            <a:r>
              <a:rPr lang="ru-RU" sz="2000" dirty="0"/>
              <a:t>Кому? (направлено сообщение)</a:t>
            </a:r>
          </a:p>
          <a:p>
            <a:r>
              <a:rPr lang="ru-RU" sz="2000" dirty="0"/>
              <a:t>С каким эффектом? (сообщение доставлено)</a:t>
            </a:r>
          </a:p>
          <a:p>
            <a:pPr marL="0" lvl="0" indent="0" algn="ctr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82" y="2729547"/>
            <a:ext cx="8709992" cy="2441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Обрядовая или выражающая (экспрессивная) модель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23528" y="1491630"/>
            <a:ext cx="8640960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Модель трансляции остается полезной репрезентацией рационального и основного  действия некоторых медиа и их функций (в частности, новостных и рекламных медиа).Данная версия предполагает причинно-следственные отношения и однонаправленный поток.</a:t>
            </a:r>
          </a:p>
          <a:p>
            <a:pPr marL="0" indent="0">
              <a:buNone/>
              <a:defRPr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Предлагается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альтернативный взгляд на коммуникацию (называет его «ритуальным»), согласно которому: «коммуникация связана с такими терминами, как участие, распределение, ассоциация, членство, взаимное доверие… Ритуалистический взгляд акцентирует внимание не на распространении сообщений в пространстве, а утверждает сохранение общества во времени; не передача информации, а представление и поддержание веры и доверия».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5767" y="19548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Кодирование и декодирование дискурсов медиа: модель восприятия </a:t>
            </a:r>
            <a:endParaRPr lang="" sz="28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1419622"/>
            <a:ext cx="8641958" cy="3459831"/>
          </a:xfrm>
        </p:spPr>
        <p:txBody>
          <a:bodyPr>
            <a:normAutofit fontScale="77500" lnSpcReduction="20000"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Суть «подхода восприятия»  состоит в определении атрибута и конструкции смысла (распространяемого медиа) с точки зрения получателя. Сообщения медиа всегда «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полисемичны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(имеют множество смыслов), они интерпретируются в соответствии с контекстом и культурой получателей. </a:t>
            </a:r>
            <a:endParaRPr lang="ru-RU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Среди предвестников анализа восприятия – убедительный вариант критической теории, сформулированный Стюартом Холлом (1980), который подчеркивает стадии трансформации, которые проходят некоторые сообщения медиа от своих истоков до восприятия и интерпретации. </a:t>
            </a:r>
            <a:endParaRPr lang="en-US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Кибернетическая модель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Винера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35645"/>
            <a:ext cx="8435280" cy="2958977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80000"/>
              </a:lnSpc>
              <a:buNone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Суть: любая система работает эффективно, когда она получает информацию о состоянии своих звеньев и на ее основе модернизирует управляющие сигналы.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57200" algn="just">
              <a:lnSpc>
                <a:spcPct val="80000"/>
              </a:lnSpc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57200" algn="just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«Информация, поступающая обратно в управляющий центр, стремится противодействовать отклонению управляемой величины от управляющей».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Кибернетическая модель Винера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Учитывается обратная связь. </a:t>
            </a:r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u-RU" alt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Рассматривается функционирование общественной информации: группы животных имеют мало информации, поскольку члены ее не делятся ею друг с другом; в социуме информации больше, чем у каждого отдельного члена. </a:t>
            </a:r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Система функционирует эффективно, если ее обратная связь дает достоверную информацию</a:t>
            </a:r>
            <a:r>
              <a:rPr lang="ru-RU" alt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55507"/>
            <a:ext cx="6779096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Общие теории политической коммуникации.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Основателями   общей   теории   политической   коммуникации были представители двух американских научных школ: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сторонники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так называемого кибернетического направления в анализе социальных систем (К.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Дойч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и др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.);</a:t>
            </a: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представители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структуры: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функционального подхода к изучению политики (Г.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Алмонд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и др.).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1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3408"/>
            <a:ext cx="6912768" cy="85725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Теория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политической системы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7744" y="942156"/>
            <a:ext cx="6696744" cy="37478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Политика и управление - это процесс координации человеческих усилий по достижению целей. Базовым механизмом, обеспечивающим этот процесс, является решение»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5" name="Picture 2" descr="Karl Wolfgang Deuts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68" y="1851670"/>
            <a:ext cx="19050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36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78334"/>
            <a:ext cx="8229600" cy="33944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убъект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государственного управления контролирует и регулирует информационные потоки и коммуникационные взаимодействия между государственной системой и общественной средой, за счет чего мобилизует политическую систему. 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государственном управлении и политике используется метод, в основе которого теория, коммуникации и кибернетика.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219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35646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версии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в политическую систему проникают сообщения от внутренних и внешних источников, а выходят политические решения.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задачей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политической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системы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Дойч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назвал получение ответной реакции от общественности и готовность подчиняться решению власти.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Он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делал попытки выяснить, как формируются взгляды и представления людей, изучая передачу информацию от принимающих решение лиц, и деятельность средств массовой информации.</a:t>
            </a:r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67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По К.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 существует три основных типа политических коммуникаций: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91630"/>
            <a:ext cx="7941568" cy="3394472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личные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неформальные коммуникации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face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face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коммуникации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через организации, когда контакт с органами власти осуществляется посредством партий, групп давления и др.;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коммуникации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через СМИ (печатные и электронные), роль которых в постиндустриальном обществе постоянно возраста.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285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0639" y="1541705"/>
            <a:ext cx="6431802" cy="2890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Истон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рассматривал политическую систему как совокупность разнообразных, взаимосвязанных видов деятельности, которые влияют на принятие и исполнение решений.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Функционирование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системы он описывает как процесс взаимодействия трех ее элементов: «входа», «конверсии» и «выхода».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54486"/>
            <a:ext cx="1709668" cy="186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43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1688</Words>
  <Application>Microsoft Office PowerPoint</Application>
  <PresentationFormat>Экран (16:9)</PresentationFormat>
  <Paragraphs>164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5" baseType="lpstr">
      <vt:lpstr>Arial</vt:lpstr>
      <vt:lpstr>Calibri</vt:lpstr>
      <vt:lpstr>Helvetica</vt:lpstr>
      <vt:lpstr>Times New Roman</vt:lpstr>
      <vt:lpstr>Verdana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Общие теории политической коммуникации.</vt:lpstr>
      <vt:lpstr>Теория политической системы Дойча </vt:lpstr>
      <vt:lpstr>Теория политической системы Дойча </vt:lpstr>
      <vt:lpstr>Теория политической системы Дойча </vt:lpstr>
      <vt:lpstr>По К. Дойчу, существует три основных типа политических коммуникаций:</vt:lpstr>
      <vt:lpstr> Теория политической системы Д. Истона и Г. Алмонда.</vt:lpstr>
      <vt:lpstr> </vt:lpstr>
      <vt:lpstr>Теория политической системы Д. Истона и Г. Алмонда.</vt:lpstr>
      <vt:lpstr> Теория политической системы Д. Истона и Г. Алмонда.</vt:lpstr>
      <vt:lpstr>Модели коммуникации – способы связи, основанные на взаимодействии источника (коммуникатора) и аудитории (реципиента, пользователя).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Модели коммуникации</vt:lpstr>
      <vt:lpstr>Модели коммуникации</vt:lpstr>
      <vt:lpstr>Презентация PowerPoint</vt:lpstr>
      <vt:lpstr>Презентация PowerPoint</vt:lpstr>
      <vt:lpstr> Структура коммуникативного процесса</vt:lpstr>
      <vt:lpstr> </vt:lpstr>
      <vt:lpstr>Цели коммуникации</vt:lpstr>
      <vt:lpstr>Компоненты коммуникационного процесса </vt:lpstr>
      <vt:lpstr>Модели коммуникации</vt:lpstr>
      <vt:lpstr>Дискурсная модель</vt:lpstr>
      <vt:lpstr>Модель коммуникации с обратной связью</vt:lpstr>
      <vt:lpstr>Модель множественного воздействия</vt:lpstr>
      <vt:lpstr>Пропагандистская модель коммуникации</vt:lpstr>
      <vt:lpstr>Процессуальная модель</vt:lpstr>
      <vt:lpstr>Семиотическая модель</vt:lpstr>
      <vt:lpstr>Социентальная модель коммуникации</vt:lpstr>
      <vt:lpstr>Линейная модель коммуникации  Г. Лассуэла</vt:lpstr>
      <vt:lpstr>Обрядовая или выражающая (экспрессивная) модель</vt:lpstr>
      <vt:lpstr>Кодирование и декодирование дискурсов медиа: модель восприятия </vt:lpstr>
      <vt:lpstr>Кибернетическая модель Винера</vt:lpstr>
      <vt:lpstr>Кибернетическая модель Винера 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User</cp:lastModifiedBy>
  <cp:revision>53</cp:revision>
  <dcterms:created xsi:type="dcterms:W3CDTF">2019-11-06T03:32:13Z</dcterms:created>
  <dcterms:modified xsi:type="dcterms:W3CDTF">2022-09-15T07:35:36Z</dcterms:modified>
</cp:coreProperties>
</file>